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9" r:id="rId2"/>
    <p:sldId id="373" r:id="rId3"/>
    <p:sldId id="385" r:id="rId4"/>
    <p:sldId id="386" r:id="rId5"/>
    <p:sldId id="394" r:id="rId6"/>
    <p:sldId id="395" r:id="rId7"/>
    <p:sldId id="391" r:id="rId8"/>
    <p:sldId id="392" r:id="rId9"/>
    <p:sldId id="389" r:id="rId10"/>
    <p:sldId id="390" r:id="rId11"/>
    <p:sldId id="387" r:id="rId12"/>
    <p:sldId id="388" r:id="rId13"/>
    <p:sldId id="396" r:id="rId14"/>
    <p:sldId id="397" r:id="rId15"/>
    <p:sldId id="349" r:id="rId16"/>
    <p:sldId id="350" r:id="rId17"/>
    <p:sldId id="271" r:id="rId18"/>
    <p:sldId id="361" r:id="rId19"/>
    <p:sldId id="351" r:id="rId20"/>
    <p:sldId id="353" r:id="rId21"/>
    <p:sldId id="355" r:id="rId22"/>
    <p:sldId id="370" r:id="rId23"/>
    <p:sldId id="371" r:id="rId24"/>
    <p:sldId id="399" r:id="rId25"/>
    <p:sldId id="398" r:id="rId26"/>
    <p:sldId id="366" r:id="rId27"/>
    <p:sldId id="364" r:id="rId28"/>
    <p:sldId id="363" r:id="rId29"/>
    <p:sldId id="377" r:id="rId30"/>
    <p:sldId id="376" r:id="rId31"/>
    <p:sldId id="37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37A530-9B01-3948-B984-97C870C1F739}" type="doc">
      <dgm:prSet loTypeId="urn:microsoft.com/office/officeart/2005/8/layout/cycle5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26C2FE-ACB2-E24B-88FB-4CC243E03C6D}">
      <dgm:prSet phldrT="[Text]"/>
      <dgm:spPr/>
      <dgm:t>
        <a:bodyPr/>
        <a:lstStyle/>
        <a:p>
          <a:r>
            <a:rPr lang="en-US" dirty="0"/>
            <a:t>Business Use Case</a:t>
          </a:r>
        </a:p>
      </dgm:t>
    </dgm:pt>
    <dgm:pt modelId="{8C4BF663-4D18-5744-AA04-DD898E967C0B}" type="parTrans" cxnId="{92C82933-25B5-0F49-AD21-12242FB2EE11}">
      <dgm:prSet/>
      <dgm:spPr/>
      <dgm:t>
        <a:bodyPr/>
        <a:lstStyle/>
        <a:p>
          <a:endParaRPr lang="en-US"/>
        </a:p>
      </dgm:t>
    </dgm:pt>
    <dgm:pt modelId="{F7CC4AA8-6B8F-6B43-B5AB-AA61EBE6A83C}" type="sibTrans" cxnId="{92C82933-25B5-0F49-AD21-12242FB2EE11}">
      <dgm:prSet/>
      <dgm:spPr/>
      <dgm:t>
        <a:bodyPr/>
        <a:lstStyle/>
        <a:p>
          <a:endParaRPr lang="en-US" sz="2200"/>
        </a:p>
      </dgm:t>
    </dgm:pt>
    <dgm:pt modelId="{5B53FDA7-05EF-7945-924E-45400B5A0D9D}">
      <dgm:prSet phldrT="[Text]"/>
      <dgm:spPr/>
      <dgm:t>
        <a:bodyPr/>
        <a:lstStyle/>
        <a:p>
          <a:r>
            <a:rPr lang="en-US" dirty="0"/>
            <a:t>Predictive Modeling</a:t>
          </a:r>
        </a:p>
      </dgm:t>
    </dgm:pt>
    <dgm:pt modelId="{26880A3C-03BF-6748-AE84-B4C9A5CE17BD}" type="parTrans" cxnId="{34D523F5-0903-8E43-A645-7826B9356867}">
      <dgm:prSet/>
      <dgm:spPr/>
      <dgm:t>
        <a:bodyPr/>
        <a:lstStyle/>
        <a:p>
          <a:endParaRPr lang="en-US"/>
        </a:p>
      </dgm:t>
    </dgm:pt>
    <dgm:pt modelId="{AF511983-BC11-DA45-B58B-93055533CA61}" type="sibTrans" cxnId="{34D523F5-0903-8E43-A645-7826B9356867}">
      <dgm:prSet/>
      <dgm:spPr/>
      <dgm:t>
        <a:bodyPr/>
        <a:lstStyle/>
        <a:p>
          <a:endParaRPr lang="en-US"/>
        </a:p>
      </dgm:t>
    </dgm:pt>
    <dgm:pt modelId="{EACC9C6F-499F-9945-A001-EC2FFD91C80C}">
      <dgm:prSet phldrT="[Text]"/>
      <dgm:spPr/>
      <dgm:t>
        <a:bodyPr/>
        <a:lstStyle/>
        <a:p>
          <a:r>
            <a:rPr lang="en-US" dirty="0"/>
            <a:t>Model Diagnostics and Validation</a:t>
          </a:r>
        </a:p>
      </dgm:t>
    </dgm:pt>
    <dgm:pt modelId="{80F88F04-87E0-C74B-A469-1A15CA9E0B60}" type="parTrans" cxnId="{B5291D77-B77B-5843-995A-3937BD2AEAF8}">
      <dgm:prSet/>
      <dgm:spPr/>
      <dgm:t>
        <a:bodyPr/>
        <a:lstStyle/>
        <a:p>
          <a:endParaRPr lang="en-US"/>
        </a:p>
      </dgm:t>
    </dgm:pt>
    <dgm:pt modelId="{3A73F251-695E-DF41-BB38-BD54C4F0D5A9}" type="sibTrans" cxnId="{B5291D77-B77B-5843-995A-3937BD2AEAF8}">
      <dgm:prSet/>
      <dgm:spPr/>
      <dgm:t>
        <a:bodyPr/>
        <a:lstStyle/>
        <a:p>
          <a:endParaRPr lang="en-US"/>
        </a:p>
      </dgm:t>
    </dgm:pt>
    <dgm:pt modelId="{A1021C49-7E86-894D-B6C8-68CFB6930A5C}">
      <dgm:prSet phldrT="[Text]"/>
      <dgm:spPr/>
      <dgm:t>
        <a:bodyPr/>
        <a:lstStyle/>
        <a:p>
          <a:r>
            <a:rPr lang="en-US" dirty="0"/>
            <a:t>Communication and Documentation</a:t>
          </a:r>
        </a:p>
      </dgm:t>
    </dgm:pt>
    <dgm:pt modelId="{6621A801-A39E-AD4B-BB70-0BDA32EDE338}" type="parTrans" cxnId="{8A517942-7701-FD4E-8308-1A0E19569251}">
      <dgm:prSet/>
      <dgm:spPr/>
      <dgm:t>
        <a:bodyPr/>
        <a:lstStyle/>
        <a:p>
          <a:endParaRPr lang="en-US"/>
        </a:p>
      </dgm:t>
    </dgm:pt>
    <dgm:pt modelId="{52E24EB8-B547-2046-B902-D5A79DE6D0E9}" type="sibTrans" cxnId="{8A517942-7701-FD4E-8308-1A0E19569251}">
      <dgm:prSet/>
      <dgm:spPr/>
      <dgm:t>
        <a:bodyPr/>
        <a:lstStyle/>
        <a:p>
          <a:endParaRPr lang="en-US"/>
        </a:p>
      </dgm:t>
    </dgm:pt>
    <dgm:pt modelId="{FD00711F-DE65-8E4C-921D-B57E7BE9CCFA}">
      <dgm:prSet/>
      <dgm:spPr/>
      <dgm:t>
        <a:bodyPr/>
        <a:lstStyle/>
        <a:p>
          <a:r>
            <a:rPr lang="en-US" dirty="0"/>
            <a:t>Data Exploration</a:t>
          </a:r>
        </a:p>
      </dgm:t>
    </dgm:pt>
    <dgm:pt modelId="{38090F8A-6448-1B4A-AA65-419FB3B91450}" type="parTrans" cxnId="{DA78D3D8-EFEF-E345-AA18-FA1CE44764F7}">
      <dgm:prSet/>
      <dgm:spPr/>
      <dgm:t>
        <a:bodyPr/>
        <a:lstStyle/>
        <a:p>
          <a:endParaRPr lang="en-US"/>
        </a:p>
      </dgm:t>
    </dgm:pt>
    <dgm:pt modelId="{57DB7974-83E2-9F4F-9CB2-0D5355F2CE72}" type="sibTrans" cxnId="{DA78D3D8-EFEF-E345-AA18-FA1CE44764F7}">
      <dgm:prSet/>
      <dgm:spPr/>
      <dgm:t>
        <a:bodyPr/>
        <a:lstStyle/>
        <a:p>
          <a:endParaRPr lang="en-US"/>
        </a:p>
      </dgm:t>
    </dgm:pt>
    <dgm:pt modelId="{B6052A35-14C7-4749-875D-1AEE2E3C1A46}">
      <dgm:prSet/>
      <dgm:spPr/>
      <dgm:t>
        <a:bodyPr/>
        <a:lstStyle/>
        <a:p>
          <a:r>
            <a:rPr lang="en-US" dirty="0"/>
            <a:t>Feature Engineering</a:t>
          </a:r>
        </a:p>
      </dgm:t>
    </dgm:pt>
    <dgm:pt modelId="{88177A70-5B70-0548-BDA2-ABDB6A6B0813}" type="parTrans" cxnId="{0B01D014-3B94-E441-A09D-E734536B63B8}">
      <dgm:prSet/>
      <dgm:spPr/>
      <dgm:t>
        <a:bodyPr/>
        <a:lstStyle/>
        <a:p>
          <a:endParaRPr lang="en-US"/>
        </a:p>
      </dgm:t>
    </dgm:pt>
    <dgm:pt modelId="{5A09CA5D-5BDE-E444-AF8D-F58A6BD9CE67}" type="sibTrans" cxnId="{0B01D014-3B94-E441-A09D-E734536B63B8}">
      <dgm:prSet/>
      <dgm:spPr/>
      <dgm:t>
        <a:bodyPr/>
        <a:lstStyle/>
        <a:p>
          <a:endParaRPr lang="en-US"/>
        </a:p>
      </dgm:t>
    </dgm:pt>
    <dgm:pt modelId="{78CC8280-B446-8745-8839-048C7DE43ED1}">
      <dgm:prSet/>
      <dgm:spPr/>
      <dgm:t>
        <a:bodyPr/>
        <a:lstStyle/>
        <a:p>
          <a:r>
            <a:rPr lang="en-US" dirty="0"/>
            <a:t>Data Cleaning and Curation	</a:t>
          </a:r>
        </a:p>
      </dgm:t>
    </dgm:pt>
    <dgm:pt modelId="{AADA9569-92D8-0C42-9D9F-EB67E23AB47F}" type="parTrans" cxnId="{D30F6723-AC9D-824C-9B47-E7CBD3FE72D0}">
      <dgm:prSet/>
      <dgm:spPr/>
      <dgm:t>
        <a:bodyPr/>
        <a:lstStyle/>
        <a:p>
          <a:endParaRPr lang="en-US"/>
        </a:p>
      </dgm:t>
    </dgm:pt>
    <dgm:pt modelId="{CF298527-B40F-174A-BEBB-C4F0B6A285DF}" type="sibTrans" cxnId="{D30F6723-AC9D-824C-9B47-E7CBD3FE72D0}">
      <dgm:prSet/>
      <dgm:spPr/>
      <dgm:t>
        <a:bodyPr/>
        <a:lstStyle/>
        <a:p>
          <a:endParaRPr lang="en-US"/>
        </a:p>
      </dgm:t>
    </dgm:pt>
    <dgm:pt modelId="{89B951F1-BC37-284D-96D5-AD2B48D934E7}" type="pres">
      <dgm:prSet presAssocID="{2337A530-9B01-3948-B984-97C870C1F739}" presName="cycle" presStyleCnt="0">
        <dgm:presLayoutVars>
          <dgm:dir/>
          <dgm:resizeHandles val="exact"/>
        </dgm:presLayoutVars>
      </dgm:prSet>
      <dgm:spPr/>
    </dgm:pt>
    <dgm:pt modelId="{41668E6A-21C6-8B47-9221-133DFCDFC334}" type="pres">
      <dgm:prSet presAssocID="{D526C2FE-ACB2-E24B-88FB-4CC243E03C6D}" presName="node" presStyleLbl="node1" presStyleIdx="0" presStyleCnt="7">
        <dgm:presLayoutVars>
          <dgm:bulletEnabled val="1"/>
        </dgm:presLayoutVars>
      </dgm:prSet>
      <dgm:spPr/>
    </dgm:pt>
    <dgm:pt modelId="{824C8C06-3854-934E-8C57-3F793DF871DB}" type="pres">
      <dgm:prSet presAssocID="{D526C2FE-ACB2-E24B-88FB-4CC243E03C6D}" presName="spNode" presStyleCnt="0"/>
      <dgm:spPr/>
    </dgm:pt>
    <dgm:pt modelId="{715D96E3-FEE7-FC42-8128-0DDB42A5F2D2}" type="pres">
      <dgm:prSet presAssocID="{F7CC4AA8-6B8F-6B43-B5AB-AA61EBE6A83C}" presName="sibTrans" presStyleLbl="sibTrans1D1" presStyleIdx="0" presStyleCnt="7"/>
      <dgm:spPr/>
    </dgm:pt>
    <dgm:pt modelId="{3C880B9F-49FA-9E4F-8EF2-43DBE3C8C439}" type="pres">
      <dgm:prSet presAssocID="{78CC8280-B446-8745-8839-048C7DE43ED1}" presName="node" presStyleLbl="node1" presStyleIdx="1" presStyleCnt="7">
        <dgm:presLayoutVars>
          <dgm:bulletEnabled val="1"/>
        </dgm:presLayoutVars>
      </dgm:prSet>
      <dgm:spPr/>
    </dgm:pt>
    <dgm:pt modelId="{822E1FE5-9C84-8149-BAF6-52F6BCA2C7E7}" type="pres">
      <dgm:prSet presAssocID="{78CC8280-B446-8745-8839-048C7DE43ED1}" presName="spNode" presStyleCnt="0"/>
      <dgm:spPr/>
    </dgm:pt>
    <dgm:pt modelId="{631AA8F0-F20B-C141-B237-81DEDF3D2866}" type="pres">
      <dgm:prSet presAssocID="{CF298527-B40F-174A-BEBB-C4F0B6A285DF}" presName="sibTrans" presStyleLbl="sibTrans1D1" presStyleIdx="1" presStyleCnt="7"/>
      <dgm:spPr/>
    </dgm:pt>
    <dgm:pt modelId="{8E8396E1-226F-9F42-BE6F-2DB5208FC5B1}" type="pres">
      <dgm:prSet presAssocID="{FD00711F-DE65-8E4C-921D-B57E7BE9CCFA}" presName="node" presStyleLbl="node1" presStyleIdx="2" presStyleCnt="7">
        <dgm:presLayoutVars>
          <dgm:bulletEnabled val="1"/>
        </dgm:presLayoutVars>
      </dgm:prSet>
      <dgm:spPr/>
    </dgm:pt>
    <dgm:pt modelId="{A7AA820D-464C-5D45-9D71-3F5C9F1F2EF8}" type="pres">
      <dgm:prSet presAssocID="{FD00711F-DE65-8E4C-921D-B57E7BE9CCFA}" presName="spNode" presStyleCnt="0"/>
      <dgm:spPr/>
    </dgm:pt>
    <dgm:pt modelId="{16CA479D-C869-B841-8612-7D473809BBD2}" type="pres">
      <dgm:prSet presAssocID="{57DB7974-83E2-9F4F-9CB2-0D5355F2CE72}" presName="sibTrans" presStyleLbl="sibTrans1D1" presStyleIdx="2" presStyleCnt="7"/>
      <dgm:spPr/>
    </dgm:pt>
    <dgm:pt modelId="{DCA49162-251D-CF4D-9CCC-6D5B99F08FB5}" type="pres">
      <dgm:prSet presAssocID="{B6052A35-14C7-4749-875D-1AEE2E3C1A46}" presName="node" presStyleLbl="node1" presStyleIdx="3" presStyleCnt="7">
        <dgm:presLayoutVars>
          <dgm:bulletEnabled val="1"/>
        </dgm:presLayoutVars>
      </dgm:prSet>
      <dgm:spPr/>
    </dgm:pt>
    <dgm:pt modelId="{6B0B41BB-F601-1C41-ADE4-FABFC1AF338A}" type="pres">
      <dgm:prSet presAssocID="{B6052A35-14C7-4749-875D-1AEE2E3C1A46}" presName="spNode" presStyleCnt="0"/>
      <dgm:spPr/>
    </dgm:pt>
    <dgm:pt modelId="{27A0F76B-BD2C-784B-928E-124DF82A54A4}" type="pres">
      <dgm:prSet presAssocID="{5A09CA5D-5BDE-E444-AF8D-F58A6BD9CE67}" presName="sibTrans" presStyleLbl="sibTrans1D1" presStyleIdx="3" presStyleCnt="7"/>
      <dgm:spPr/>
    </dgm:pt>
    <dgm:pt modelId="{2B165312-624A-6A47-B38C-EABF92117A1B}" type="pres">
      <dgm:prSet presAssocID="{5B53FDA7-05EF-7945-924E-45400B5A0D9D}" presName="node" presStyleLbl="node1" presStyleIdx="4" presStyleCnt="7">
        <dgm:presLayoutVars>
          <dgm:bulletEnabled val="1"/>
        </dgm:presLayoutVars>
      </dgm:prSet>
      <dgm:spPr/>
    </dgm:pt>
    <dgm:pt modelId="{24B36FE6-951B-8C47-BB7E-54C921EA9592}" type="pres">
      <dgm:prSet presAssocID="{5B53FDA7-05EF-7945-924E-45400B5A0D9D}" presName="spNode" presStyleCnt="0"/>
      <dgm:spPr/>
    </dgm:pt>
    <dgm:pt modelId="{0C102DD3-1812-7D40-A4FE-CAB4A5F0B34E}" type="pres">
      <dgm:prSet presAssocID="{AF511983-BC11-DA45-B58B-93055533CA61}" presName="sibTrans" presStyleLbl="sibTrans1D1" presStyleIdx="4" presStyleCnt="7"/>
      <dgm:spPr/>
    </dgm:pt>
    <dgm:pt modelId="{79DA7D1A-9773-5F44-9524-AC8C174F982A}" type="pres">
      <dgm:prSet presAssocID="{EACC9C6F-499F-9945-A001-EC2FFD91C80C}" presName="node" presStyleLbl="node1" presStyleIdx="5" presStyleCnt="7">
        <dgm:presLayoutVars>
          <dgm:bulletEnabled val="1"/>
        </dgm:presLayoutVars>
      </dgm:prSet>
      <dgm:spPr/>
    </dgm:pt>
    <dgm:pt modelId="{A68E4EC1-106E-6A48-8854-E06B9D5C19DB}" type="pres">
      <dgm:prSet presAssocID="{EACC9C6F-499F-9945-A001-EC2FFD91C80C}" presName="spNode" presStyleCnt="0"/>
      <dgm:spPr/>
    </dgm:pt>
    <dgm:pt modelId="{D431B5C5-E9DF-424A-A403-0E8BB238FCAD}" type="pres">
      <dgm:prSet presAssocID="{3A73F251-695E-DF41-BB38-BD54C4F0D5A9}" presName="sibTrans" presStyleLbl="sibTrans1D1" presStyleIdx="5" presStyleCnt="7"/>
      <dgm:spPr/>
    </dgm:pt>
    <dgm:pt modelId="{8259F319-34C7-BC46-B59D-6BD68E490D2A}" type="pres">
      <dgm:prSet presAssocID="{A1021C49-7E86-894D-B6C8-68CFB6930A5C}" presName="node" presStyleLbl="node1" presStyleIdx="6" presStyleCnt="7">
        <dgm:presLayoutVars>
          <dgm:bulletEnabled val="1"/>
        </dgm:presLayoutVars>
      </dgm:prSet>
      <dgm:spPr/>
    </dgm:pt>
    <dgm:pt modelId="{82B734ED-554A-CF4C-A4A6-548805C73B0A}" type="pres">
      <dgm:prSet presAssocID="{A1021C49-7E86-894D-B6C8-68CFB6930A5C}" presName="spNode" presStyleCnt="0"/>
      <dgm:spPr/>
    </dgm:pt>
    <dgm:pt modelId="{ADFCA1A0-BD9A-E24A-BF40-3D0EF53E519A}" type="pres">
      <dgm:prSet presAssocID="{52E24EB8-B547-2046-B902-D5A79DE6D0E9}" presName="sibTrans" presStyleLbl="sibTrans1D1" presStyleIdx="6" presStyleCnt="7"/>
      <dgm:spPr/>
    </dgm:pt>
  </dgm:ptLst>
  <dgm:cxnLst>
    <dgm:cxn modelId="{0C10BB04-83ED-9F48-BA02-2CE01BAABC8E}" type="presOf" srcId="{A1021C49-7E86-894D-B6C8-68CFB6930A5C}" destId="{8259F319-34C7-BC46-B59D-6BD68E490D2A}" srcOrd="0" destOrd="0" presId="urn:microsoft.com/office/officeart/2005/8/layout/cycle5"/>
    <dgm:cxn modelId="{0B01D014-3B94-E441-A09D-E734536B63B8}" srcId="{2337A530-9B01-3948-B984-97C870C1F739}" destId="{B6052A35-14C7-4749-875D-1AEE2E3C1A46}" srcOrd="3" destOrd="0" parTransId="{88177A70-5B70-0548-BDA2-ABDB6A6B0813}" sibTransId="{5A09CA5D-5BDE-E444-AF8D-F58A6BD9CE67}"/>
    <dgm:cxn modelId="{3A9CB21E-01F9-804C-A976-D644606F680A}" type="presOf" srcId="{52E24EB8-B547-2046-B902-D5A79DE6D0E9}" destId="{ADFCA1A0-BD9A-E24A-BF40-3D0EF53E519A}" srcOrd="0" destOrd="0" presId="urn:microsoft.com/office/officeart/2005/8/layout/cycle5"/>
    <dgm:cxn modelId="{D30F6723-AC9D-824C-9B47-E7CBD3FE72D0}" srcId="{2337A530-9B01-3948-B984-97C870C1F739}" destId="{78CC8280-B446-8745-8839-048C7DE43ED1}" srcOrd="1" destOrd="0" parTransId="{AADA9569-92D8-0C42-9D9F-EB67E23AB47F}" sibTransId="{CF298527-B40F-174A-BEBB-C4F0B6A285DF}"/>
    <dgm:cxn modelId="{92C82933-25B5-0F49-AD21-12242FB2EE11}" srcId="{2337A530-9B01-3948-B984-97C870C1F739}" destId="{D526C2FE-ACB2-E24B-88FB-4CC243E03C6D}" srcOrd="0" destOrd="0" parTransId="{8C4BF663-4D18-5744-AA04-DD898E967C0B}" sibTransId="{F7CC4AA8-6B8F-6B43-B5AB-AA61EBE6A83C}"/>
    <dgm:cxn modelId="{D3F06433-7280-5146-8C42-42D18FED72F6}" type="presOf" srcId="{5B53FDA7-05EF-7945-924E-45400B5A0D9D}" destId="{2B165312-624A-6A47-B38C-EABF92117A1B}" srcOrd="0" destOrd="0" presId="urn:microsoft.com/office/officeart/2005/8/layout/cycle5"/>
    <dgm:cxn modelId="{7935A237-76F5-A54F-95C5-9FA9FD031A8C}" type="presOf" srcId="{EACC9C6F-499F-9945-A001-EC2FFD91C80C}" destId="{79DA7D1A-9773-5F44-9524-AC8C174F982A}" srcOrd="0" destOrd="0" presId="urn:microsoft.com/office/officeart/2005/8/layout/cycle5"/>
    <dgm:cxn modelId="{0F148838-F45D-2A4A-BCFF-30311A9404A7}" type="presOf" srcId="{CF298527-B40F-174A-BEBB-C4F0B6A285DF}" destId="{631AA8F0-F20B-C141-B237-81DEDF3D2866}" srcOrd="0" destOrd="0" presId="urn:microsoft.com/office/officeart/2005/8/layout/cycle5"/>
    <dgm:cxn modelId="{3AA1723D-4FFD-1749-8E68-60B1EBBAA969}" type="presOf" srcId="{D526C2FE-ACB2-E24B-88FB-4CC243E03C6D}" destId="{41668E6A-21C6-8B47-9221-133DFCDFC334}" srcOrd="0" destOrd="0" presId="urn:microsoft.com/office/officeart/2005/8/layout/cycle5"/>
    <dgm:cxn modelId="{8A517942-7701-FD4E-8308-1A0E19569251}" srcId="{2337A530-9B01-3948-B984-97C870C1F739}" destId="{A1021C49-7E86-894D-B6C8-68CFB6930A5C}" srcOrd="6" destOrd="0" parTransId="{6621A801-A39E-AD4B-BB70-0BDA32EDE338}" sibTransId="{52E24EB8-B547-2046-B902-D5A79DE6D0E9}"/>
    <dgm:cxn modelId="{134CA463-B0AA-904E-A3F7-A318452B988D}" type="presOf" srcId="{FD00711F-DE65-8E4C-921D-B57E7BE9CCFA}" destId="{8E8396E1-226F-9F42-BE6F-2DB5208FC5B1}" srcOrd="0" destOrd="0" presId="urn:microsoft.com/office/officeart/2005/8/layout/cycle5"/>
    <dgm:cxn modelId="{B5291D77-B77B-5843-995A-3937BD2AEAF8}" srcId="{2337A530-9B01-3948-B984-97C870C1F739}" destId="{EACC9C6F-499F-9945-A001-EC2FFD91C80C}" srcOrd="5" destOrd="0" parTransId="{80F88F04-87E0-C74B-A469-1A15CA9E0B60}" sibTransId="{3A73F251-695E-DF41-BB38-BD54C4F0D5A9}"/>
    <dgm:cxn modelId="{96867C7D-CB49-DE49-A27D-867CD7A4F771}" type="presOf" srcId="{2337A530-9B01-3948-B984-97C870C1F739}" destId="{89B951F1-BC37-284D-96D5-AD2B48D934E7}" srcOrd="0" destOrd="0" presId="urn:microsoft.com/office/officeart/2005/8/layout/cycle5"/>
    <dgm:cxn modelId="{9D580C88-AEBC-BD4A-BF19-72AC7DF53335}" type="presOf" srcId="{57DB7974-83E2-9F4F-9CB2-0D5355F2CE72}" destId="{16CA479D-C869-B841-8612-7D473809BBD2}" srcOrd="0" destOrd="0" presId="urn:microsoft.com/office/officeart/2005/8/layout/cycle5"/>
    <dgm:cxn modelId="{95C37F8F-D0D9-E34B-8EF7-A33D807C823C}" type="presOf" srcId="{B6052A35-14C7-4749-875D-1AEE2E3C1A46}" destId="{DCA49162-251D-CF4D-9CCC-6D5B99F08FB5}" srcOrd="0" destOrd="0" presId="urn:microsoft.com/office/officeart/2005/8/layout/cycle5"/>
    <dgm:cxn modelId="{FE8D0294-7402-4748-9C75-003B790A08C6}" type="presOf" srcId="{3A73F251-695E-DF41-BB38-BD54C4F0D5A9}" destId="{D431B5C5-E9DF-424A-A403-0E8BB238FCAD}" srcOrd="0" destOrd="0" presId="urn:microsoft.com/office/officeart/2005/8/layout/cycle5"/>
    <dgm:cxn modelId="{087517C6-9E37-744C-BAE3-CBA97B7B5052}" type="presOf" srcId="{5A09CA5D-5BDE-E444-AF8D-F58A6BD9CE67}" destId="{27A0F76B-BD2C-784B-928E-124DF82A54A4}" srcOrd="0" destOrd="0" presId="urn:microsoft.com/office/officeart/2005/8/layout/cycle5"/>
    <dgm:cxn modelId="{BE215FCB-348B-2E45-9FAE-25075A917561}" type="presOf" srcId="{78CC8280-B446-8745-8839-048C7DE43ED1}" destId="{3C880B9F-49FA-9E4F-8EF2-43DBE3C8C439}" srcOrd="0" destOrd="0" presId="urn:microsoft.com/office/officeart/2005/8/layout/cycle5"/>
    <dgm:cxn modelId="{C2A011D6-DAC4-2E4A-91D1-CC74A41C0F8E}" type="presOf" srcId="{AF511983-BC11-DA45-B58B-93055533CA61}" destId="{0C102DD3-1812-7D40-A4FE-CAB4A5F0B34E}" srcOrd="0" destOrd="0" presId="urn:microsoft.com/office/officeart/2005/8/layout/cycle5"/>
    <dgm:cxn modelId="{DA78D3D8-EFEF-E345-AA18-FA1CE44764F7}" srcId="{2337A530-9B01-3948-B984-97C870C1F739}" destId="{FD00711F-DE65-8E4C-921D-B57E7BE9CCFA}" srcOrd="2" destOrd="0" parTransId="{38090F8A-6448-1B4A-AA65-419FB3B91450}" sibTransId="{57DB7974-83E2-9F4F-9CB2-0D5355F2CE72}"/>
    <dgm:cxn modelId="{B80669EA-350F-AB46-AE47-B633A350AB6D}" type="presOf" srcId="{F7CC4AA8-6B8F-6B43-B5AB-AA61EBE6A83C}" destId="{715D96E3-FEE7-FC42-8128-0DDB42A5F2D2}" srcOrd="0" destOrd="0" presId="urn:microsoft.com/office/officeart/2005/8/layout/cycle5"/>
    <dgm:cxn modelId="{34D523F5-0903-8E43-A645-7826B9356867}" srcId="{2337A530-9B01-3948-B984-97C870C1F739}" destId="{5B53FDA7-05EF-7945-924E-45400B5A0D9D}" srcOrd="4" destOrd="0" parTransId="{26880A3C-03BF-6748-AE84-B4C9A5CE17BD}" sibTransId="{AF511983-BC11-DA45-B58B-93055533CA61}"/>
    <dgm:cxn modelId="{D59D9CFB-3241-AA4B-B93C-295C66167862}" type="presParOf" srcId="{89B951F1-BC37-284D-96D5-AD2B48D934E7}" destId="{41668E6A-21C6-8B47-9221-133DFCDFC334}" srcOrd="0" destOrd="0" presId="urn:microsoft.com/office/officeart/2005/8/layout/cycle5"/>
    <dgm:cxn modelId="{BEBB24F8-02B3-9B47-98DE-91A3826BC7BD}" type="presParOf" srcId="{89B951F1-BC37-284D-96D5-AD2B48D934E7}" destId="{824C8C06-3854-934E-8C57-3F793DF871DB}" srcOrd="1" destOrd="0" presId="urn:microsoft.com/office/officeart/2005/8/layout/cycle5"/>
    <dgm:cxn modelId="{04A8FFFB-C0FE-0D46-9A5A-5FAF165CD901}" type="presParOf" srcId="{89B951F1-BC37-284D-96D5-AD2B48D934E7}" destId="{715D96E3-FEE7-FC42-8128-0DDB42A5F2D2}" srcOrd="2" destOrd="0" presId="urn:microsoft.com/office/officeart/2005/8/layout/cycle5"/>
    <dgm:cxn modelId="{1E7CFB4B-BD3C-824D-B56E-B2C21265DF6A}" type="presParOf" srcId="{89B951F1-BC37-284D-96D5-AD2B48D934E7}" destId="{3C880B9F-49FA-9E4F-8EF2-43DBE3C8C439}" srcOrd="3" destOrd="0" presId="urn:microsoft.com/office/officeart/2005/8/layout/cycle5"/>
    <dgm:cxn modelId="{92430383-4E98-7D47-9888-587FA51B5FB2}" type="presParOf" srcId="{89B951F1-BC37-284D-96D5-AD2B48D934E7}" destId="{822E1FE5-9C84-8149-BAF6-52F6BCA2C7E7}" srcOrd="4" destOrd="0" presId="urn:microsoft.com/office/officeart/2005/8/layout/cycle5"/>
    <dgm:cxn modelId="{60CDA390-1F94-EF4F-8326-BCAC10D6A060}" type="presParOf" srcId="{89B951F1-BC37-284D-96D5-AD2B48D934E7}" destId="{631AA8F0-F20B-C141-B237-81DEDF3D2866}" srcOrd="5" destOrd="0" presId="urn:microsoft.com/office/officeart/2005/8/layout/cycle5"/>
    <dgm:cxn modelId="{FE2D0A23-DCE6-5B4C-9F6A-81D02F1FCE6A}" type="presParOf" srcId="{89B951F1-BC37-284D-96D5-AD2B48D934E7}" destId="{8E8396E1-226F-9F42-BE6F-2DB5208FC5B1}" srcOrd="6" destOrd="0" presId="urn:microsoft.com/office/officeart/2005/8/layout/cycle5"/>
    <dgm:cxn modelId="{EB6B91A9-64F1-014B-8F0E-26F377221350}" type="presParOf" srcId="{89B951F1-BC37-284D-96D5-AD2B48D934E7}" destId="{A7AA820D-464C-5D45-9D71-3F5C9F1F2EF8}" srcOrd="7" destOrd="0" presId="urn:microsoft.com/office/officeart/2005/8/layout/cycle5"/>
    <dgm:cxn modelId="{B41A639B-2417-F245-BDA6-678ECFDC23D3}" type="presParOf" srcId="{89B951F1-BC37-284D-96D5-AD2B48D934E7}" destId="{16CA479D-C869-B841-8612-7D473809BBD2}" srcOrd="8" destOrd="0" presId="urn:microsoft.com/office/officeart/2005/8/layout/cycle5"/>
    <dgm:cxn modelId="{57F03F75-94CF-B147-8612-F120C7592174}" type="presParOf" srcId="{89B951F1-BC37-284D-96D5-AD2B48D934E7}" destId="{DCA49162-251D-CF4D-9CCC-6D5B99F08FB5}" srcOrd="9" destOrd="0" presId="urn:microsoft.com/office/officeart/2005/8/layout/cycle5"/>
    <dgm:cxn modelId="{26BF8C46-847B-7A43-8E35-79CAB460516E}" type="presParOf" srcId="{89B951F1-BC37-284D-96D5-AD2B48D934E7}" destId="{6B0B41BB-F601-1C41-ADE4-FABFC1AF338A}" srcOrd="10" destOrd="0" presId="urn:microsoft.com/office/officeart/2005/8/layout/cycle5"/>
    <dgm:cxn modelId="{CC3F99B5-E912-234A-94CC-E5A62FCC7EB3}" type="presParOf" srcId="{89B951F1-BC37-284D-96D5-AD2B48D934E7}" destId="{27A0F76B-BD2C-784B-928E-124DF82A54A4}" srcOrd="11" destOrd="0" presId="urn:microsoft.com/office/officeart/2005/8/layout/cycle5"/>
    <dgm:cxn modelId="{535A8200-8AE4-BD48-AED8-D4C4E64EFC0B}" type="presParOf" srcId="{89B951F1-BC37-284D-96D5-AD2B48D934E7}" destId="{2B165312-624A-6A47-B38C-EABF92117A1B}" srcOrd="12" destOrd="0" presId="urn:microsoft.com/office/officeart/2005/8/layout/cycle5"/>
    <dgm:cxn modelId="{D904A6E4-206D-8040-AFF5-4FD214DD8B70}" type="presParOf" srcId="{89B951F1-BC37-284D-96D5-AD2B48D934E7}" destId="{24B36FE6-951B-8C47-BB7E-54C921EA9592}" srcOrd="13" destOrd="0" presId="urn:microsoft.com/office/officeart/2005/8/layout/cycle5"/>
    <dgm:cxn modelId="{3C37FC9A-CC25-A747-A5EB-5333068BF1F3}" type="presParOf" srcId="{89B951F1-BC37-284D-96D5-AD2B48D934E7}" destId="{0C102DD3-1812-7D40-A4FE-CAB4A5F0B34E}" srcOrd="14" destOrd="0" presId="urn:microsoft.com/office/officeart/2005/8/layout/cycle5"/>
    <dgm:cxn modelId="{4E50B558-0640-784F-A87D-66EBAF196A28}" type="presParOf" srcId="{89B951F1-BC37-284D-96D5-AD2B48D934E7}" destId="{79DA7D1A-9773-5F44-9524-AC8C174F982A}" srcOrd="15" destOrd="0" presId="urn:microsoft.com/office/officeart/2005/8/layout/cycle5"/>
    <dgm:cxn modelId="{B6BB912E-8EE2-F54E-90CE-8726399EAB1F}" type="presParOf" srcId="{89B951F1-BC37-284D-96D5-AD2B48D934E7}" destId="{A68E4EC1-106E-6A48-8854-E06B9D5C19DB}" srcOrd="16" destOrd="0" presId="urn:microsoft.com/office/officeart/2005/8/layout/cycle5"/>
    <dgm:cxn modelId="{DE6D6D91-C900-7F49-A2DE-17B22C1C69D8}" type="presParOf" srcId="{89B951F1-BC37-284D-96D5-AD2B48D934E7}" destId="{D431B5C5-E9DF-424A-A403-0E8BB238FCAD}" srcOrd="17" destOrd="0" presId="urn:microsoft.com/office/officeart/2005/8/layout/cycle5"/>
    <dgm:cxn modelId="{E501F53B-1C48-AC48-A5A9-D9CB9381F294}" type="presParOf" srcId="{89B951F1-BC37-284D-96D5-AD2B48D934E7}" destId="{8259F319-34C7-BC46-B59D-6BD68E490D2A}" srcOrd="18" destOrd="0" presId="urn:microsoft.com/office/officeart/2005/8/layout/cycle5"/>
    <dgm:cxn modelId="{881FCE96-18B9-6545-9E04-17098F64919E}" type="presParOf" srcId="{89B951F1-BC37-284D-96D5-AD2B48D934E7}" destId="{82B734ED-554A-CF4C-A4A6-548805C73B0A}" srcOrd="19" destOrd="0" presId="urn:microsoft.com/office/officeart/2005/8/layout/cycle5"/>
    <dgm:cxn modelId="{B4637C61-2631-CB49-BD50-62306425846B}" type="presParOf" srcId="{89B951F1-BC37-284D-96D5-AD2B48D934E7}" destId="{ADFCA1A0-BD9A-E24A-BF40-3D0EF53E519A}" srcOrd="2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68E6A-21C6-8B47-9221-133DFCDFC334}">
      <dsp:nvSpPr>
        <dsp:cNvPr id="0" name=""/>
        <dsp:cNvSpPr/>
      </dsp:nvSpPr>
      <dsp:spPr>
        <a:xfrm>
          <a:off x="3416101" y="2747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Business Use Case</a:t>
          </a:r>
        </a:p>
      </dsp:txBody>
      <dsp:txXfrm>
        <a:off x="3457217" y="43863"/>
        <a:ext cx="1213564" cy="760035"/>
      </dsp:txXfrm>
    </dsp:sp>
    <dsp:sp modelId="{715D96E3-FEE7-FC42-8128-0DDB42A5F2D2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3222193" y="143301"/>
              </a:moveTo>
              <a:arcTo wR="2404512" hR="2404512" stAng="17392836" swAng="77223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880B9F-49FA-9E4F-8EF2-43DBE3C8C439}">
      <dsp:nvSpPr>
        <dsp:cNvPr id="0" name=""/>
        <dsp:cNvSpPr/>
      </dsp:nvSpPr>
      <dsp:spPr>
        <a:xfrm>
          <a:off x="5296025" y="908071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Cleaning and Curation	</a:t>
          </a:r>
        </a:p>
      </dsp:txBody>
      <dsp:txXfrm>
        <a:off x="5337141" y="949187"/>
        <a:ext cx="1213564" cy="760035"/>
      </dsp:txXfrm>
    </dsp:sp>
    <dsp:sp modelId="{631AA8F0-F20B-C141-B237-81DEDF3D2866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651850" y="1549437"/>
              </a:moveTo>
              <a:arcTo wR="2404512" hR="2404512" stAng="20350140" swAng="106439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8396E1-226F-9F42-BE6F-2DB5208FC5B1}">
      <dsp:nvSpPr>
        <dsp:cNvPr id="0" name=""/>
        <dsp:cNvSpPr/>
      </dsp:nvSpPr>
      <dsp:spPr>
        <a:xfrm>
          <a:off x="5760327" y="2942314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Exploration</a:t>
          </a:r>
        </a:p>
      </dsp:txBody>
      <dsp:txXfrm>
        <a:off x="5801443" y="2983430"/>
        <a:ext cx="1213564" cy="760035"/>
      </dsp:txXfrm>
    </dsp:sp>
    <dsp:sp modelId="{16CA479D-C869-B841-8612-7D473809BBD2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527136" y="3534179"/>
              </a:moveTo>
              <a:arcTo wR="2404512" hR="2404512" stAng="1681323" swAng="83554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A49162-251D-CF4D-9CCC-6D5B99F08FB5}">
      <dsp:nvSpPr>
        <dsp:cNvPr id="0" name=""/>
        <dsp:cNvSpPr/>
      </dsp:nvSpPr>
      <dsp:spPr>
        <a:xfrm>
          <a:off x="4459380" y="4573651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Feature Engineering</a:t>
          </a:r>
        </a:p>
      </dsp:txBody>
      <dsp:txXfrm>
        <a:off x="4500496" y="4614767"/>
        <a:ext cx="1213564" cy="760035"/>
      </dsp:txXfrm>
    </dsp:sp>
    <dsp:sp modelId="{27A0F76B-BD2C-784B-928E-124DF82A54A4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643150" y="4797153"/>
              </a:moveTo>
              <a:arcTo wR="2404512" hR="2404512" stAng="5058254" swAng="68349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165312-624A-6A47-B38C-EABF92117A1B}">
      <dsp:nvSpPr>
        <dsp:cNvPr id="0" name=""/>
        <dsp:cNvSpPr/>
      </dsp:nvSpPr>
      <dsp:spPr>
        <a:xfrm>
          <a:off x="2372822" y="4573651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Predictive Modeling</a:t>
          </a:r>
        </a:p>
      </dsp:txBody>
      <dsp:txXfrm>
        <a:off x="2413938" y="4614767"/>
        <a:ext cx="1213564" cy="760035"/>
      </dsp:txXfrm>
    </dsp:sp>
    <dsp:sp modelId="{0C102DD3-1812-7D40-A4FE-CAB4A5F0B34E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616145" y="4011815"/>
              </a:moveTo>
              <a:arcTo wR="2404512" hR="2404512" stAng="8283135" swAng="83554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A7D1A-9773-5F44-9524-AC8C174F982A}">
      <dsp:nvSpPr>
        <dsp:cNvPr id="0" name=""/>
        <dsp:cNvSpPr/>
      </dsp:nvSpPr>
      <dsp:spPr>
        <a:xfrm>
          <a:off x="1071875" y="2942314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Model Diagnostics and Validation</a:t>
          </a:r>
        </a:p>
      </dsp:txBody>
      <dsp:txXfrm>
        <a:off x="1112991" y="2983430"/>
        <a:ext cx="1213564" cy="760035"/>
      </dsp:txXfrm>
    </dsp:sp>
    <dsp:sp modelId="{D431B5C5-E9DF-424A-A403-0E8BB238FCAD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3498" y="2274852"/>
              </a:moveTo>
              <a:arcTo wR="2404512" hR="2404512" stAng="10985465" swAng="106439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59F319-34C7-BC46-B59D-6BD68E490D2A}">
      <dsp:nvSpPr>
        <dsp:cNvPr id="0" name=""/>
        <dsp:cNvSpPr/>
      </dsp:nvSpPr>
      <dsp:spPr>
        <a:xfrm>
          <a:off x="1536178" y="908071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Communication and Documentation</a:t>
          </a:r>
        </a:p>
      </dsp:txBody>
      <dsp:txXfrm>
        <a:off x="1577294" y="949187"/>
        <a:ext cx="1213564" cy="760035"/>
      </dsp:txXfrm>
    </dsp:sp>
    <dsp:sp modelId="{ADFCA1A0-BD9A-E24A-BF40-3D0EF53E519A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1103688" y="382251"/>
              </a:moveTo>
              <a:arcTo wR="2404512" hR="2404512" stAng="14234926" swAng="77223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0DDF8-3975-334B-9567-ABD73A927FA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772AA-36C2-4846-861A-69DDC769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17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6493-EDE4-4AEA-9CD4-38A935C1EF60}" type="datetime1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C7E7-2313-4E20-B4C9-FBAE3284453F}" type="datetime1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3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6F80-F74F-414C-AAA3-E72A79347FA5}" type="datetime1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4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86808-8DAD-4964-A052-5EA514916EEF}" type="datetime1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9BB59-B470-47E5-8892-C68FE607094E}" type="datetime1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8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09F2F-4FBF-4EF4-9913-A060D8680BC2}" type="datetime1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59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5E89-0C17-4577-81E5-77445DF4F77F}" type="datetime1">
              <a:rPr lang="en-US" smtClean="0"/>
              <a:t>9/3/2019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5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80C5-8EB8-49B1-BE22-E64A3A9EA057}" type="datetime1">
              <a:rPr lang="en-US" smtClean="0"/>
              <a:t>9/3/2019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2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E366-4A0A-4DC2-A864-28E16DF0951A}" type="datetime1">
              <a:rPr lang="en-US" smtClean="0"/>
              <a:t>9/3/2019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99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CFA4-F364-4CAB-9761-B7AFB2793E3E}" type="datetime1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41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A354-4F4A-4BA0-BCCB-2623F7B4E3EA}" type="datetime1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08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1898D-9BC1-483B-A689-6B5729313223}" type="datetime1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3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210.png"/><Relationship Id="rId12" Type="http://schemas.openxmlformats.org/officeDocument/2006/relationships/image" Target="../media/image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64708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Week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BUS 696: Machine Learning for Managers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Prof. Jonathan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Hersh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12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490B7E-B53C-CA47-9C24-CD6679CCD6D6}"/>
              </a:ext>
            </a:extLst>
          </p:cNvPr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80/20 Rule for Data Science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BFC623-A5FE-6247-B047-01DD54D50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155" y="1262802"/>
            <a:ext cx="7649932" cy="509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43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40E68B-8D72-514E-A2B3-548F70ECF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00" y="1306286"/>
            <a:ext cx="10413715" cy="442949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DADE68D-D3B2-894E-967C-BC4066EF7C5E}"/>
              </a:ext>
            </a:extLst>
          </p:cNvPr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How do Data Scientists Spend Their Time</a:t>
            </a:r>
          </a:p>
        </p:txBody>
      </p:sp>
    </p:spTree>
    <p:extLst>
      <p:ext uri="{BB962C8B-B14F-4D97-AF65-F5344CB8AC3E}">
        <p14:creationId xmlns:p14="http://schemas.microsoft.com/office/powerpoint/2010/main" val="1757697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C41089-D861-2F4D-BD96-BE8CCB77C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66" r="491"/>
          <a:stretch/>
        </p:blipFill>
        <p:spPr>
          <a:xfrm>
            <a:off x="1235032" y="1246909"/>
            <a:ext cx="9306199" cy="44413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D8E5A9-454B-3341-AC64-7C6B205FFC27}"/>
              </a:ext>
            </a:extLst>
          </p:cNvPr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Least Enjoyable Aspect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4191238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Week 2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5626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AI/ML in the News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Data Modeling Project Cycle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latin typeface="Calibri" charset="0"/>
                <a:ea typeface="Calibri" charset="0"/>
                <a:cs typeface="Calibri" charset="0"/>
              </a:rPr>
              <a:t>R Coding Basics and Exploratory Data Analysis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charset="0"/>
                <a:ea typeface="Calibri" charset="0"/>
                <a:cs typeface="Calibri" charset="0"/>
              </a:rPr>
              <a:t>Basic math in R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charset="0"/>
                <a:ea typeface="Calibri" charset="0"/>
                <a:cs typeface="Calibri" charset="0"/>
              </a:rPr>
              <a:t>Vectors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charset="0"/>
                <a:ea typeface="Calibri" charset="0"/>
                <a:cs typeface="Calibri" charset="0"/>
              </a:rPr>
              <a:t>Factors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 err="1">
                <a:latin typeface="Calibri" charset="0"/>
                <a:ea typeface="Calibri" charset="0"/>
                <a:cs typeface="Calibri" charset="0"/>
              </a:rPr>
              <a:t>Dplyr</a:t>
            </a:r>
            <a:r>
              <a:rPr lang="en-US" sz="2200" b="1" dirty="0">
                <a:latin typeface="Calibri" charset="0"/>
                <a:ea typeface="Calibri" charset="0"/>
                <a:cs typeface="Calibri" charset="0"/>
              </a:rPr>
              <a:t> basics: filter(), select(), arrange(), rename(), mutate()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Bias Variance Tradeoff 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63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Week 2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5626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AI/ML in the News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Data Modeling Project Cycle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R Coding Basics and Exploratory Data Analysis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Basic math in R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Vectors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Factors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Calibri" charset="0"/>
                <a:ea typeface="Calibri" charset="0"/>
                <a:cs typeface="Calibri" charset="0"/>
              </a:rPr>
              <a:t>Dplyr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 basics: filter(), select(), arrange(), rename(), mutate()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latin typeface="Calibri" charset="0"/>
                <a:ea typeface="Calibri" charset="0"/>
                <a:cs typeface="Calibri" charset="0"/>
              </a:rPr>
              <a:t>Bias Variance Tradeoff 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19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4" y="287814"/>
                <a:ext cx="9599485" cy="91106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Recall: </a:t>
                </a:r>
                <a14:m>
                  <m:oMath xmlns:m="http://schemas.openxmlformats.org/officeDocument/2006/math">
                    <m:r>
                      <a:rPr lang="en-US" b="1" i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Data 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4" y="287814"/>
                <a:ext cx="9599485" cy="911066"/>
              </a:xfrm>
              <a:prstGeom prst="rect">
                <a:avLst/>
              </a:prstGeom>
              <a:blipFill rotWithShape="0">
                <a:blip r:embed="rId2"/>
                <a:stretch>
                  <a:fillRect l="-2603" t="-10667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24000" y="2606040"/>
                <a:ext cx="38953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606040"/>
                <a:ext cx="3895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77874" y="3160038"/>
                <a:ext cx="9154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74" y="3160038"/>
                <a:ext cx="9154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067039" y="2091266"/>
          <a:ext cx="3027678" cy="2562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226">
                  <a:extLst>
                    <a:ext uri="{9D8B030D-6E8A-4147-A177-3AD203B41FA5}">
                      <a16:colId xmlns:a16="http://schemas.microsoft.com/office/drawing/2014/main" val="1179305235"/>
                    </a:ext>
                  </a:extLst>
                </a:gridCol>
                <a:gridCol w="1009226">
                  <a:extLst>
                    <a:ext uri="{9D8B030D-6E8A-4147-A177-3AD203B41FA5}">
                      <a16:colId xmlns:a16="http://schemas.microsoft.com/office/drawing/2014/main" val="1359393145"/>
                    </a:ext>
                  </a:extLst>
                </a:gridCol>
                <a:gridCol w="1009226">
                  <a:extLst>
                    <a:ext uri="{9D8B030D-6E8A-4147-A177-3AD203B41FA5}">
                      <a16:colId xmlns:a16="http://schemas.microsoft.com/office/drawing/2014/main" val="3096716998"/>
                    </a:ext>
                  </a:extLst>
                </a:gridCol>
              </a:tblGrid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39284"/>
                  </a:ext>
                </a:extLst>
              </a:tr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722820"/>
                  </a:ext>
                </a:extLst>
              </a:tr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62148"/>
                  </a:ext>
                </a:extLst>
              </a:tr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922291"/>
                  </a:ext>
                </a:extLst>
              </a:tr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323063"/>
                  </a:ext>
                </a:extLst>
              </a:tr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4331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66277" y="4222391"/>
                <a:ext cx="16821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277" y="4222391"/>
                <a:ext cx="16821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66277" y="5284744"/>
                <a:ext cx="16847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277" y="5284744"/>
                <a:ext cx="168475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208116" y="2606040"/>
                <a:ext cx="59522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116" y="2606040"/>
                <a:ext cx="595227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961990" y="3160038"/>
                <a:ext cx="9012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990" y="3160038"/>
                <a:ext cx="901272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818142" y="2617736"/>
                <a:ext cx="509177" cy="598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142" y="2617736"/>
                <a:ext cx="509177" cy="59856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572016" y="3171734"/>
                <a:ext cx="9094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6" y="3171734"/>
                <a:ext cx="909480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73618" y="2617736"/>
                <a:ext cx="35426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0" smtClean="0"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18" y="2617736"/>
                <a:ext cx="354264" cy="5539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827492" y="3171734"/>
                <a:ext cx="9094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492" y="3171734"/>
                <a:ext cx="909480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5883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1474" y="1526375"/>
                <a:ext cx="5586285" cy="1017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𝐀𝐁</m:t>
                              </m:r>
                            </m:e>
                          </m:d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4" y="1526375"/>
                <a:ext cx="5586285" cy="10178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1385849" y="3930694"/>
                <a:ext cx="1412886" cy="923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49" y="3930694"/>
                <a:ext cx="1412886" cy="9237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274079" y="3930694"/>
                <a:ext cx="1412886" cy="923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079" y="3930694"/>
                <a:ext cx="1412886" cy="9237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A8C138-1A67-446C-A540-84F5EA34A58E}"/>
                  </a:ext>
                </a:extLst>
              </p:cNvPr>
              <p:cNvSpPr txBox="1"/>
              <p:nvPr/>
            </p:nvSpPr>
            <p:spPr>
              <a:xfrm>
                <a:off x="5501316" y="3930694"/>
                <a:ext cx="2140651" cy="935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A8C138-1A67-446C-A540-84F5EA34A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316" y="3930694"/>
                <a:ext cx="2140651" cy="9350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16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Random Variable</a:t>
            </a:r>
            <a:r>
              <a:rPr lang="en-US" dirty="0">
                <a:solidFill>
                  <a:schemeClr val="accent1"/>
                </a:solidFill>
              </a:rPr>
              <a:t>: Variable whose possible values are outcomes of some random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21475" y="1414130"/>
                <a:ext cx="9144000" cy="4054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latin typeface="Cambria Math" charset="0"/>
                        <a:ea typeface="Calibri" charset="0"/>
                        <a:cs typeface="Calibri" charset="0"/>
                      </a:rPr>
                      <m:t>X</m:t>
                    </m:r>
                    <m:r>
                      <a:rPr lang="en-US" sz="32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~</m:t>
                    </m:r>
                  </m:oMath>
                </a14:m>
                <a:r>
                  <a:rPr lang="en-US" sz="3200" dirty="0">
                    <a:latin typeface="Calibri" charset="0"/>
                    <a:ea typeface="Calibri" charset="0"/>
                    <a:cs typeface="Calibri" charset="0"/>
                  </a:rPr>
                  <a:t>roll of dice</a:t>
                </a:r>
              </a:p>
              <a:p>
                <a:pPr>
                  <a:lnSpc>
                    <a:spcPct val="150000"/>
                  </a:lnSpc>
                </a:pPr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>
                          <a:latin typeface="Cambria Math" charset="0"/>
                          <a:ea typeface="Calibri" charset="0"/>
                          <a:cs typeface="Calibri" charset="0"/>
                        </a:rPr>
                        <m:t>X</m:t>
                      </m:r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1,2,3,4,5,6</m:t>
                          </m:r>
                        </m:e>
                      </m:d>
                    </m:oMath>
                  </m:oMathPara>
                </a14:m>
                <a:endParaRPr lang="en-US" sz="3200" b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6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</m:oMath>
                </a14:m>
                <a:r>
                  <a:rPr lang="en-US" sz="3200" dirty="0">
                    <a:ea typeface="Calibri" charset="0"/>
                    <a:cs typeface="Calibri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2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  <m:t>6</m:t>
                            </m:r>
                          </m:den>
                        </m:f>
                        <m:r>
                          <a:rPr lang="en-US" sz="3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  <m:t>6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  <m:t>6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  <m:t>6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  <m:t>6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  <m:t>6</m:t>
                            </m:r>
                          </m:den>
                        </m:f>
                      </m:e>
                    </m:d>
                  </m:oMath>
                </a14:m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414130"/>
                <a:ext cx="9144000" cy="40543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40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Expected Value </a:t>
            </a:r>
            <a:r>
              <a:rPr lang="en-US" dirty="0">
                <a:solidFill>
                  <a:schemeClr val="accent1"/>
                </a:solidFill>
              </a:rPr>
              <a:t>of </a:t>
            </a:r>
            <a:r>
              <a:rPr lang="en-US" dirty="0" err="1">
                <a:solidFill>
                  <a:schemeClr val="accent1"/>
                </a:solidFill>
              </a:rPr>
              <a:t>R.v</a:t>
            </a:r>
            <a:r>
              <a:rPr lang="en-US" dirty="0">
                <a:solidFill>
                  <a:schemeClr val="accent1"/>
                </a:solidFill>
              </a:rPr>
              <a:t>.: long run average value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21475" y="1414130"/>
                <a:ext cx="9144000" cy="841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Cambria Math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dirty="0">
                  <a:latin typeface="Cambria Math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>
                          <a:latin typeface="Cambria Math" charset="0"/>
                          <a:ea typeface="Calibri" charset="0"/>
                          <a:cs typeface="Calibri" charset="0"/>
                        </a:rPr>
                        <m:t>X</m:t>
                      </m:r>
                      <m:r>
                        <a:rPr lang="en-US" sz="3200" i="1">
                          <a:latin typeface="Cambria Math" charset="0"/>
                          <a:ea typeface="Calibri" charset="0"/>
                          <a:cs typeface="Calibri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3200" i="1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1,2,3,4,5,6</m:t>
                          </m:r>
                        </m:e>
                      </m:d>
                    </m:oMath>
                  </m:oMathPara>
                </a14:m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charset="0"/>
                        <a:ea typeface="Calibri" charset="0"/>
                        <a:cs typeface="Calibri" charset="0"/>
                      </a:rPr>
                      <m:t>,…,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6</m:t>
                        </m:r>
                      </m:sub>
                    </m:sSub>
                    <m:r>
                      <a:rPr lang="en-US" sz="3200" i="1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</m:oMath>
                </a14:m>
                <a:r>
                  <a:rPr lang="en-US" sz="3200" dirty="0">
                    <a:ea typeface="Calibri" charset="0"/>
                    <a:cs typeface="Calibri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2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  <m:t>6</m:t>
                            </m:r>
                          </m:den>
                        </m:f>
                        <m:r>
                          <a:rPr lang="en-US" sz="3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  <m:t>6</m:t>
                            </m:r>
                          </m:den>
                        </m:f>
                        <m:r>
                          <a:rPr lang="en-US" sz="32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  <m:t>6</m:t>
                            </m:r>
                          </m:den>
                        </m:f>
                        <m:r>
                          <a:rPr lang="en-US" sz="32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  <m:t>6</m:t>
                            </m:r>
                          </m:den>
                        </m:f>
                        <m:r>
                          <a:rPr lang="en-US" sz="32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  <m:t>6</m:t>
                            </m:r>
                          </m:den>
                        </m:f>
                        <m:r>
                          <a:rPr lang="en-US" sz="32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  <m:t>6</m:t>
                            </m:r>
                          </m:den>
                        </m:f>
                      </m:e>
                    </m:d>
                  </m:oMath>
                </a14:m>
                <a:endParaRPr lang="en-US" sz="3200" dirty="0">
                  <a:latin typeface="Cambria Math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1⋅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3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4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+5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+6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Cambria Math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dirty="0">
                  <a:latin typeface="Cambria Math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dirty="0">
                  <a:latin typeface="Cambria Math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414130"/>
                <a:ext cx="9144000" cy="84121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5" y="287814"/>
                <a:ext cx="9144000" cy="8878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our predicted out given inputs 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287814"/>
                <a:ext cx="9144000" cy="887843"/>
              </a:xfrm>
              <a:prstGeom prst="rect">
                <a:avLst/>
              </a:prstGeom>
              <a:blipFill rotWithShape="0">
                <a:blip r:embed="rId2"/>
                <a:stretch>
                  <a:fillRect t="-10274" b="-2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1475" y="1175657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Y</m:t>
                      </m:r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X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𝜖</m:t>
                      </m:r>
                    </m:oMath>
                  </m:oMathPara>
                </a14:m>
                <a:endParaRPr lang="en-US" sz="3200" b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i="1" dirty="0">
                  <a:latin typeface="Cambria Math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i="1" dirty="0">
                  <a:latin typeface="Cambria Math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𝜖</m:t>
                    </m:r>
                  </m:oMath>
                </a14:m>
                <a:r>
                  <a:rPr lang="en-US" sz="3200" dirty="0">
                    <a:latin typeface="Calibri" charset="0"/>
                    <a:ea typeface="Calibri" charset="0"/>
                    <a:cs typeface="Calibri" charset="0"/>
                  </a:rPr>
                  <a:t> = “epsilon” (unexplained portion)</a:t>
                </a:r>
              </a:p>
              <a:p>
                <a:pPr>
                  <a:lnSpc>
                    <a:spcPct val="150000"/>
                  </a:lnSpc>
                </a:pPr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175657"/>
                <a:ext cx="9144000" cy="45243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n 2"/>
              <p:cNvSpPr/>
              <p:nvPr/>
            </p:nvSpPr>
            <p:spPr>
              <a:xfrm>
                <a:off x="1701208" y="2339946"/>
                <a:ext cx="850605" cy="1147533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1">
                          <a:latin typeface="Cambria Math" charset="0"/>
                          <a:ea typeface="Calibri" charset="0"/>
                          <a:cs typeface="Calibri" charset="0"/>
                        </a:rPr>
                        <m:t>X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an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208" y="2339946"/>
                <a:ext cx="850605" cy="1147533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2690037" y="3009014"/>
            <a:ext cx="956930" cy="106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be 8"/>
              <p:cNvSpPr/>
              <p:nvPr/>
            </p:nvSpPr>
            <p:spPr>
              <a:xfrm>
                <a:off x="3785191" y="2467144"/>
                <a:ext cx="1488558" cy="893135"/>
              </a:xfrm>
              <a:prstGeom prst="cub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ub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191" y="2467144"/>
                <a:ext cx="1488558" cy="893135"/>
              </a:xfrm>
              <a:prstGeom prst="cub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5798288" y="3003697"/>
            <a:ext cx="956930" cy="106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6934821" y="2467146"/>
                <a:ext cx="1169581" cy="102033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3200" b="0" i="1">
                          <a:latin typeface="Cambria Math" charset="0"/>
                          <a:ea typeface="Calibri" charset="0"/>
                          <a:cs typeface="Calibri" charset="0"/>
                        </a:rPr>
                        <m:t>Y</m:t>
                      </m:r>
                    </m:oMath>
                  </m:oMathPara>
                </a14:m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821" y="2467146"/>
                <a:ext cx="1169581" cy="1020333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497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Week 2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5626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latin typeface="Calibri" charset="0"/>
                <a:ea typeface="Calibri" charset="0"/>
                <a:cs typeface="Calibri" charset="0"/>
              </a:rPr>
              <a:t>AI/ML in the News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Data Modeling Project Cycle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R Coding Basics and Exploratory Data Analysis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Basic math in R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Vectors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Factors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Calibri" charset="0"/>
                <a:ea typeface="Calibri" charset="0"/>
                <a:cs typeface="Calibri" charset="0"/>
              </a:rPr>
              <a:t>Dplyr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 basics: filter(), select(), arrange(), rename(), mutate()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Bias Variance Tradeoff 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79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Example: education and income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4" y="1175657"/>
            <a:ext cx="3950525" cy="4291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475" y="1397150"/>
            <a:ext cx="3695344" cy="407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5" y="287814"/>
                <a:ext cx="9144000" cy="8878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  <a:ea typeface="Calibri" charset="0"/>
                    <a:cs typeface="Calibri" charset="0"/>
                  </a:rPr>
                  <a:t>“Estimating”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X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287814"/>
                <a:ext cx="9144000" cy="887843"/>
              </a:xfrm>
              <a:prstGeom prst="rect">
                <a:avLst/>
              </a:prstGeom>
              <a:blipFill rotWithShape="0">
                <a:blip r:embed="rId2"/>
                <a:stretch>
                  <a:fillRect l="-2733" t="-10274" b="-2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1475" y="1175657"/>
                <a:ext cx="9144000" cy="4581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Y</m:t>
                      </m:r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X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𝜖</m:t>
                      </m:r>
                    </m:oMath>
                  </m:oMathPara>
                </a14:m>
                <a:endParaRPr lang="en-US" sz="3200" b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dirty="0">
                    <a:latin typeface="Calibri" charset="0"/>
                    <a:ea typeface="Calibri" charset="0"/>
                    <a:cs typeface="Calibri" charset="0"/>
                  </a:rPr>
                  <a:t>How do we know how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libri" charset="0"/>
                        <a:cs typeface="Calibri" charset="0"/>
                      </a:rPr>
                      <m:t>𝑓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3200" dirty="0">
                    <a:latin typeface="Calibri" charset="0"/>
                    <a:ea typeface="Calibri" charset="0"/>
                    <a:cs typeface="Calibri" charset="0"/>
                  </a:rPr>
                  <a:t> should transform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𝐱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𝐱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charset="0"/>
                    <a:ea typeface="Calibri" charset="0"/>
                    <a:cs typeface="Calibri" charset="0"/>
                  </a:rPr>
                  <a:t> to generate our guess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>
                        <a:latin typeface="Cambria Math" charset="0"/>
                        <a:ea typeface="Calibri" charset="0"/>
                        <a:cs typeface="Calibri" charset="0"/>
                      </a:rPr>
                      <m:t>Y</m:t>
                    </m:r>
                  </m:oMath>
                </a14:m>
                <a:r>
                  <a:rPr lang="en-US" sz="3200" dirty="0">
                    <a:latin typeface="Calibri" charset="0"/>
                    <a:ea typeface="Calibri" charset="0"/>
                    <a:cs typeface="Calibri" charset="0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endParaRPr lang="en-US" sz="3200" b="1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b="1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175657"/>
                <a:ext cx="9144000" cy="4581254"/>
              </a:xfrm>
              <a:prstGeom prst="rect">
                <a:avLst/>
              </a:prstGeom>
              <a:blipFill rotWithShape="0">
                <a:blip r:embed="rId3"/>
                <a:stretch>
                  <a:fillRect l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64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Bias-Variance Tradeoff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884" y="1175657"/>
            <a:ext cx="5081181" cy="501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87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Bias-Variance Tradeoff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23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B61997A4-9502-4EE2-80A3-2F8ECA7C1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962" y="1175656"/>
            <a:ext cx="6612762" cy="491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058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Testing/Training Split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475" y="1175657"/>
            <a:ext cx="63217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Training set: </a:t>
            </a:r>
            <a:r>
              <a:rPr lang="en-US" sz="2800" dirty="0"/>
              <a:t>(observation-wise) subset of data used to develop models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D7BD8-AB57-4E8C-8395-690E3BD2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990600"/>
            <a:ext cx="28098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61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Testing/Training Split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475" y="1175657"/>
            <a:ext cx="632176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Training set: </a:t>
            </a:r>
            <a:r>
              <a:rPr lang="en-US" sz="2800" dirty="0"/>
              <a:t>(observation-wise) subset of data used to develop models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Test set: </a:t>
            </a:r>
            <a:r>
              <a:rPr lang="en-US" sz="2800" dirty="0"/>
              <a:t>subset of data used during intermediate stages to “tune” model parameters</a:t>
            </a:r>
          </a:p>
          <a:p>
            <a:endParaRPr lang="en-US" sz="2800" b="1" dirty="0"/>
          </a:p>
          <a:p>
            <a:r>
              <a:rPr lang="en-US" sz="2800" b="1" dirty="0"/>
              <a:t>Rule of thumb 75% training 25% test -</a:t>
            </a:r>
            <a:r>
              <a:rPr lang="en-US" sz="2800" b="1" dirty="0" err="1"/>
              <a:t>ish</a:t>
            </a:r>
            <a:endParaRPr lang="en-US" sz="2800" b="1" dirty="0"/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9B082-FA69-4698-B782-50F4EEC7A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101" y="1066800"/>
            <a:ext cx="2438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5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Bias and Variance (conceptually)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1475" y="1175657"/>
            <a:ext cx="9144000" cy="444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u="sng" dirty="0">
                <a:latin typeface="Calibri" charset="0"/>
                <a:ea typeface="Calibri" charset="0"/>
                <a:cs typeface="Calibri" charset="0"/>
              </a:rPr>
              <a:t>Bias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3200" b="1" dirty="0">
                <a:latin typeface="Calibri" charset="0"/>
                <a:ea typeface="Calibri" charset="0"/>
                <a:cs typeface="Calibri" charset="0"/>
              </a:rPr>
              <a:t>Tendency of an in-sample statistic to over or under estimate the statistic in the </a:t>
            </a:r>
            <a:r>
              <a:rPr lang="en-US" sz="3200" b="1" i="1" dirty="0">
                <a:latin typeface="Calibri" charset="0"/>
                <a:ea typeface="Calibri" charset="0"/>
                <a:cs typeface="Calibri" charset="0"/>
              </a:rPr>
              <a:t>population</a:t>
            </a:r>
          </a:p>
          <a:p>
            <a:pPr>
              <a:lnSpc>
                <a:spcPct val="150000"/>
              </a:lnSpc>
            </a:pPr>
            <a:endParaRPr lang="en-US" sz="3200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</a:pPr>
            <a:r>
              <a:rPr lang="en-US" sz="3200" u="sng" dirty="0">
                <a:latin typeface="Calibri" charset="0"/>
                <a:ea typeface="Calibri" charset="0"/>
                <a:cs typeface="Calibri" charset="0"/>
              </a:rPr>
              <a:t>Variance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3200" b="1" dirty="0">
                <a:latin typeface="Calibri" charset="0"/>
                <a:ea typeface="Calibri" charset="0"/>
                <a:cs typeface="Calibri" charset="0"/>
              </a:rPr>
              <a:t>Tendency to noisily estimate a statistic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. E.g., sensitivity to small fluctuations in the training dataset. </a:t>
            </a:r>
          </a:p>
        </p:txBody>
      </p:sp>
    </p:spTree>
    <p:extLst>
      <p:ext uri="{BB962C8B-B14F-4D97-AF65-F5344CB8AC3E}">
        <p14:creationId xmlns:p14="http://schemas.microsoft.com/office/powerpoint/2010/main" val="1738613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Assessing Model Accuracy</a:t>
            </a:r>
            <a:endParaRPr lang="en-US" i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1475" y="1175657"/>
                <a:ext cx="9144000" cy="2108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𝑀𝑆𝐸</m:t>
                      </m:r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2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175657"/>
                <a:ext cx="9144000" cy="21088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74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Assessing Model Accuracy</a:t>
            </a:r>
            <a:endParaRPr lang="en-US" i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1475" y="1175657"/>
                <a:ext cx="9144000" cy="2108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𝑀𝑆𝐸</m:t>
                      </m:r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2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175657"/>
                <a:ext cx="9144000" cy="21088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017025" y="1740893"/>
              <a:ext cx="5336775" cy="37417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4271">
                      <a:extLst>
                        <a:ext uri="{9D8B030D-6E8A-4147-A177-3AD203B41FA5}">
                          <a16:colId xmlns:a16="http://schemas.microsoft.com/office/drawing/2014/main" val="1359393145"/>
                        </a:ext>
                      </a:extLst>
                    </a:gridCol>
                    <a:gridCol w="1223003">
                      <a:extLst>
                        <a:ext uri="{9D8B030D-6E8A-4147-A177-3AD203B41FA5}">
                          <a16:colId xmlns:a16="http://schemas.microsoft.com/office/drawing/2014/main" val="3096716998"/>
                        </a:ext>
                      </a:extLst>
                    </a:gridCol>
                    <a:gridCol w="140753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7419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876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Calibri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 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Calibri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 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mr-IN" sz="2400" b="0" i="1" smtClean="0"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Calibri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libri" charset="0"/>
                                                    <a:cs typeface="Calibri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charset="0"/>
                                                    <a:ea typeface="Calibri" charset="0"/>
                                                    <a:cs typeface="Calibri" charset="0"/>
                                                  </a:rPr>
                                                  <m:t>𝑦</m:t>
                                                </m:r>
                                                <m:r>
                                                  <a:rPr lang="en-US" sz="2400" b="0" i="1" smtClean="0">
                                                    <a:latin typeface="Cambria Math" charset="0"/>
                                                    <a:ea typeface="Calibri" charset="0"/>
                                                    <a:cs typeface="Calibri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439284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7722820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3962148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7922291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4323063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04331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3772930"/>
                  </p:ext>
                </p:extLst>
              </p:nvPr>
            </p:nvGraphicFramePr>
            <p:xfrm>
              <a:off x="6017025" y="1740893"/>
              <a:ext cx="5336775" cy="37417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4271">
                      <a:extLst>
                        <a:ext uri="{9D8B030D-6E8A-4147-A177-3AD203B41FA5}">
                          <a16:colId xmlns:a16="http://schemas.microsoft.com/office/drawing/2014/main" xmlns="" val="1359393145"/>
                        </a:ext>
                      </a:extLst>
                    </a:gridCol>
                    <a:gridCol w="1223003">
                      <a:extLst>
                        <a:ext uri="{9D8B030D-6E8A-4147-A177-3AD203B41FA5}">
                          <a16:colId xmlns:a16="http://schemas.microsoft.com/office/drawing/2014/main" xmlns="" val="3096716998"/>
                        </a:ext>
                      </a:extLst>
                    </a:gridCol>
                    <a:gridCol w="1407534"/>
                    <a:gridCol w="1741967"/>
                  </a:tblGrid>
                  <a:tr h="5876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33" t="-80412" r="-456962" b="-536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9104" t="-80412" r="-259204" b="-536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5844" t="-80412" r="-125541" b="-536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6643" t="-80412" r="-1399" b="-536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667439284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5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5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147722820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6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7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913962148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9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8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297922291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10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334323063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14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13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9904331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24076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Example: Overfitting (DGP Linear)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125" y="1175657"/>
            <a:ext cx="86487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86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DF7A38-41B5-3E44-9010-8F966567B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33" y="0"/>
            <a:ext cx="6664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42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Example: Overfitting (DGP Slightly Complicated)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25" y="1061040"/>
            <a:ext cx="87757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30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Example: Overfitting (DGP Very Complicated)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25" y="1384753"/>
            <a:ext cx="8699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65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9BE07-3138-574A-9BEB-96C105099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219" y="570015"/>
            <a:ext cx="6375537" cy="606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25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E84722-166F-40F2-A62B-542094661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165" y="0"/>
            <a:ext cx="4919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07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Week 2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5626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AI/ML in the News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latin typeface="Calibri" charset="0"/>
                <a:ea typeface="Calibri" charset="0"/>
                <a:cs typeface="Calibri" charset="0"/>
              </a:rPr>
              <a:t>Data Modeling Project Cycle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R Coding Basics and Exploratory Data Analysis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Basic math in R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Vectors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Factors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Calibri" charset="0"/>
                <a:ea typeface="Calibri" charset="0"/>
                <a:cs typeface="Calibri" charset="0"/>
              </a:rPr>
              <a:t>Dplyr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 basics: filter(), select(), arrange(), rename(), mutate()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Bias Variance Tradeoff 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63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490B7E-B53C-CA47-9C24-CD6679CCD6D6}"/>
              </a:ext>
            </a:extLst>
          </p:cNvPr>
          <p:cNvSpPr txBox="1">
            <a:spLocks/>
          </p:cNvSpPr>
          <p:nvPr/>
        </p:nvSpPr>
        <p:spPr>
          <a:xfrm>
            <a:off x="657101" y="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Data Modeling Process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FA2992-492F-264D-AD39-E42575CFA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140" y="405894"/>
            <a:ext cx="6021559" cy="604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01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490B7E-B53C-CA47-9C24-CD6679CCD6D6}"/>
              </a:ext>
            </a:extLst>
          </p:cNvPr>
          <p:cNvSpPr txBox="1">
            <a:spLocks/>
          </p:cNvSpPr>
          <p:nvPr/>
        </p:nvSpPr>
        <p:spPr>
          <a:xfrm>
            <a:off x="456209" y="-83129"/>
            <a:ext cx="10897591" cy="1475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A More Realistic Data Project Life-Cycle Model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B770870-54C7-5D4F-90E0-C425D5CB9C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043879"/>
              </p:ext>
            </p:extLst>
          </p:nvPr>
        </p:nvGraphicFramePr>
        <p:xfrm>
          <a:off x="1568862" y="10320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2" name="Freeform 41">
            <a:extLst>
              <a:ext uri="{FF2B5EF4-FFF2-40B4-BE49-F238E27FC236}">
                <a16:creationId xmlns:a16="http://schemas.microsoft.com/office/drawing/2014/main" id="{886CB7C0-84D2-5E41-AF0E-D1F10E9906BF}"/>
              </a:ext>
            </a:extLst>
          </p:cNvPr>
          <p:cNvSpPr/>
          <p:nvPr/>
        </p:nvSpPr>
        <p:spPr>
          <a:xfrm>
            <a:off x="7623958" y="2463567"/>
            <a:ext cx="2521858" cy="3735353"/>
          </a:xfrm>
          <a:custGeom>
            <a:avLst/>
            <a:gdLst>
              <a:gd name="connsiteX0" fmla="*/ 0 w 2248664"/>
              <a:gd name="connsiteY0" fmla="*/ 3621974 h 3621974"/>
              <a:gd name="connsiteX1" fmla="*/ 2244436 w 2248664"/>
              <a:gd name="connsiteY1" fmla="*/ 1389413 h 3621974"/>
              <a:gd name="connsiteX2" fmla="*/ 605642 w 2248664"/>
              <a:gd name="connsiteY2" fmla="*/ 0 h 3621974"/>
              <a:gd name="connsiteX3" fmla="*/ 605642 w 2248664"/>
              <a:gd name="connsiteY3" fmla="*/ 0 h 362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8664" h="3621974">
                <a:moveTo>
                  <a:pt x="0" y="3621974"/>
                </a:moveTo>
                <a:cubicBezTo>
                  <a:pt x="1071748" y="2807524"/>
                  <a:pt x="2143496" y="1993075"/>
                  <a:pt x="2244436" y="1389413"/>
                </a:cubicBezTo>
                <a:cubicBezTo>
                  <a:pt x="2345376" y="785751"/>
                  <a:pt x="605642" y="0"/>
                  <a:pt x="605642" y="0"/>
                </a:cubicBezTo>
                <a:lnTo>
                  <a:pt x="605642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BEA64D29-FAAB-D544-B55E-E280684DB65E}"/>
              </a:ext>
            </a:extLst>
          </p:cNvPr>
          <p:cNvSpPr/>
          <p:nvPr/>
        </p:nvSpPr>
        <p:spPr>
          <a:xfrm>
            <a:off x="4709327" y="2507549"/>
            <a:ext cx="1833977" cy="3046584"/>
          </a:xfrm>
          <a:custGeom>
            <a:avLst/>
            <a:gdLst>
              <a:gd name="connsiteX0" fmla="*/ 0 w 1781299"/>
              <a:gd name="connsiteY0" fmla="*/ 3123211 h 3123211"/>
              <a:gd name="connsiteX1" fmla="*/ 676894 w 1781299"/>
              <a:gd name="connsiteY1" fmla="*/ 736270 h 3123211"/>
              <a:gd name="connsiteX2" fmla="*/ 1781299 w 1781299"/>
              <a:gd name="connsiteY2" fmla="*/ 0 h 3123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1299" h="3123211">
                <a:moveTo>
                  <a:pt x="0" y="3123211"/>
                </a:moveTo>
                <a:cubicBezTo>
                  <a:pt x="190005" y="2190008"/>
                  <a:pt x="380011" y="1256805"/>
                  <a:pt x="676894" y="736270"/>
                </a:cubicBezTo>
                <a:cubicBezTo>
                  <a:pt x="973777" y="215735"/>
                  <a:pt x="1377538" y="107867"/>
                  <a:pt x="1781299" y="0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A2C50942-9EA3-D144-A41A-9F9BE2399C59}"/>
              </a:ext>
            </a:extLst>
          </p:cNvPr>
          <p:cNvSpPr/>
          <p:nvPr/>
        </p:nvSpPr>
        <p:spPr>
          <a:xfrm>
            <a:off x="4013860" y="4393870"/>
            <a:ext cx="558140" cy="1116281"/>
          </a:xfrm>
          <a:custGeom>
            <a:avLst/>
            <a:gdLst>
              <a:gd name="connsiteX0" fmla="*/ 0 w 754844"/>
              <a:gd name="connsiteY0" fmla="*/ 0 h 1116281"/>
              <a:gd name="connsiteX1" fmla="*/ 676893 w 754844"/>
              <a:gd name="connsiteY1" fmla="*/ 201881 h 1116281"/>
              <a:gd name="connsiteX2" fmla="*/ 712519 w 754844"/>
              <a:gd name="connsiteY2" fmla="*/ 1116281 h 1116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844" h="1116281">
                <a:moveTo>
                  <a:pt x="0" y="0"/>
                </a:moveTo>
                <a:cubicBezTo>
                  <a:pt x="279070" y="7917"/>
                  <a:pt x="558140" y="15834"/>
                  <a:pt x="676893" y="201881"/>
                </a:cubicBezTo>
                <a:cubicBezTo>
                  <a:pt x="795646" y="387928"/>
                  <a:pt x="754082" y="752104"/>
                  <a:pt x="712519" y="111628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3AFE26B0-CBBA-4A4E-B256-03502934BFDA}"/>
              </a:ext>
            </a:extLst>
          </p:cNvPr>
          <p:cNvSpPr/>
          <p:nvPr/>
        </p:nvSpPr>
        <p:spPr>
          <a:xfrm>
            <a:off x="4061361" y="4172324"/>
            <a:ext cx="2481943" cy="1290325"/>
          </a:xfrm>
          <a:custGeom>
            <a:avLst/>
            <a:gdLst>
              <a:gd name="connsiteX0" fmla="*/ 0 w 2481943"/>
              <a:gd name="connsiteY0" fmla="*/ 31541 h 1290325"/>
              <a:gd name="connsiteX1" fmla="*/ 2066307 w 2481943"/>
              <a:gd name="connsiteY1" fmla="*/ 162170 h 1290325"/>
              <a:gd name="connsiteX2" fmla="*/ 2481943 w 2481943"/>
              <a:gd name="connsiteY2" fmla="*/ 1290325 h 129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943" h="1290325">
                <a:moveTo>
                  <a:pt x="0" y="31541"/>
                </a:moveTo>
                <a:cubicBezTo>
                  <a:pt x="826325" y="-8043"/>
                  <a:pt x="1652650" y="-47627"/>
                  <a:pt x="2066307" y="162170"/>
                </a:cubicBezTo>
                <a:cubicBezTo>
                  <a:pt x="2479964" y="371967"/>
                  <a:pt x="2480953" y="831146"/>
                  <a:pt x="2481943" y="129032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4B8519DB-67B2-0240-9558-E97C854CAD2D}"/>
              </a:ext>
            </a:extLst>
          </p:cNvPr>
          <p:cNvSpPr/>
          <p:nvPr/>
        </p:nvSpPr>
        <p:spPr>
          <a:xfrm>
            <a:off x="4952010" y="4992628"/>
            <a:ext cx="1330037" cy="561505"/>
          </a:xfrm>
          <a:custGeom>
            <a:avLst/>
            <a:gdLst>
              <a:gd name="connsiteX0" fmla="*/ 0 w 1211283"/>
              <a:gd name="connsiteY0" fmla="*/ 434395 h 541273"/>
              <a:gd name="connsiteX1" fmla="*/ 510639 w 1211283"/>
              <a:gd name="connsiteY1" fmla="*/ 54385 h 541273"/>
              <a:gd name="connsiteX2" fmla="*/ 1056904 w 1211283"/>
              <a:gd name="connsiteY2" fmla="*/ 54385 h 541273"/>
              <a:gd name="connsiteX3" fmla="*/ 1211283 w 1211283"/>
              <a:gd name="connsiteY3" fmla="*/ 541273 h 541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1283" h="541273">
                <a:moveTo>
                  <a:pt x="0" y="434395"/>
                </a:moveTo>
                <a:cubicBezTo>
                  <a:pt x="167244" y="276057"/>
                  <a:pt x="334488" y="117720"/>
                  <a:pt x="510639" y="54385"/>
                </a:cubicBezTo>
                <a:cubicBezTo>
                  <a:pt x="686790" y="-8950"/>
                  <a:pt x="940130" y="-26763"/>
                  <a:pt x="1056904" y="54385"/>
                </a:cubicBezTo>
                <a:cubicBezTo>
                  <a:pt x="1173678" y="135533"/>
                  <a:pt x="1192480" y="338403"/>
                  <a:pt x="1211283" y="541273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7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DA172-CB9E-CA44-A761-AB08DA5D70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38" b="12339"/>
          <a:stretch/>
        </p:blipFill>
        <p:spPr>
          <a:xfrm>
            <a:off x="1287997" y="1414130"/>
            <a:ext cx="8477478" cy="423256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7490B7E-B53C-CA47-9C24-CD6679CCD6D6}"/>
              </a:ext>
            </a:extLst>
          </p:cNvPr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80/20 Rule for Results vs Effort</a:t>
            </a:r>
          </a:p>
        </p:txBody>
      </p:sp>
    </p:spTree>
    <p:extLst>
      <p:ext uri="{BB962C8B-B14F-4D97-AF65-F5344CB8AC3E}">
        <p14:creationId xmlns:p14="http://schemas.microsoft.com/office/powerpoint/2010/main" val="4045292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5626</TotalTime>
  <Words>651</Words>
  <Application>Microsoft Office PowerPoint</Application>
  <PresentationFormat>Widescreen</PresentationFormat>
  <Paragraphs>188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Theme</vt:lpstr>
      <vt:lpstr>Week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Chapman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Bad Data Visualizations: Hall of Shame</dc:title>
  <dc:creator>Hersh, Jonathan</dc:creator>
  <cp:lastModifiedBy>Hersh, Jonathan</cp:lastModifiedBy>
  <cp:revision>139</cp:revision>
  <dcterms:created xsi:type="dcterms:W3CDTF">2017-09-18T21:16:23Z</dcterms:created>
  <dcterms:modified xsi:type="dcterms:W3CDTF">2019-09-04T01:11:42Z</dcterms:modified>
</cp:coreProperties>
</file>